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52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  <a:srgbClr val="FFFFCC"/>
    <a:srgbClr val="0000FF"/>
    <a:srgbClr val="0066FF"/>
    <a:srgbClr val="CC0066"/>
    <a:srgbClr val="D60093"/>
    <a:srgbClr val="FF66CC"/>
    <a:srgbClr val="FFCCFF"/>
    <a:srgbClr val="CCFFCC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288" y="2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smtClean="0"/>
              <a:t>按一下以編輯母片副標題樣式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9D21D778-B565-4D7E-94D7-64010A445B68}" type="datetimeFigureOut">
              <a:rPr lang="en-US" smtClean="0"/>
              <a:pPr eaLnBrk="1" latinLnBrk="0" hangingPunct="1"/>
              <a:t>3/17/2011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1FF6-39B9-40F5-8B67-33C6354A3D4F}" type="slidenum">
              <a:rPr kumimoji="0" lang="en-US" smtClean="0"/>
              <a:pPr/>
              <a:t>‹#›</a:t>
            </a:fld>
            <a:endParaRPr kumimoji="0" lang="en-US" dirty="0">
              <a:solidFill>
                <a:schemeClr val="accent3">
                  <a:shade val="75000"/>
                </a:schemeClr>
              </a:solidFill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9D21D778-B565-4D7E-94D7-64010A445B68}" type="datetimeFigureOut">
              <a:rPr lang="en-US" smtClean="0"/>
              <a:pPr eaLnBrk="1" latinLnBrk="0" hangingPunct="1"/>
              <a:t>3/17/2011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1FF6-39B9-40F5-8B67-33C6354A3D4F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9D21D778-B565-4D7E-94D7-64010A445B68}" type="datetimeFigureOut">
              <a:rPr lang="en-US" smtClean="0"/>
              <a:pPr eaLnBrk="1" latinLnBrk="0" hangingPunct="1"/>
              <a:t>3/17/2011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1FF6-39B9-40F5-8B67-33C6354A3D4F}" type="slidenum">
              <a:rPr kumimoji="0" lang="en-US" smtClean="0"/>
              <a:pPr/>
              <a:t>‹#›</a:t>
            </a:fld>
            <a:endParaRPr kumimoji="0"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9D21D778-B565-4D7E-94D7-64010A445B68}" type="datetimeFigureOut">
              <a:rPr lang="en-US" smtClean="0"/>
              <a:pPr eaLnBrk="1" latinLnBrk="0" hangingPunct="1"/>
              <a:t>3/17/2011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1FF6-39B9-40F5-8B67-33C6354A3D4F}" type="slidenum">
              <a:rPr kumimoji="0" lang="en-US" smtClean="0"/>
              <a:pPr/>
              <a:t>‹#›</a:t>
            </a:fld>
            <a:endParaRPr kumimoji="0"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 eaLnBrk="1" latinLnBrk="0" hangingPunct="1"/>
            <a:fld id="{9D21D778-B565-4D7E-94D7-64010A445B68}" type="datetimeFigureOut">
              <a:rPr lang="en-US" smtClean="0"/>
              <a:pPr algn="r" eaLnBrk="1" latinLnBrk="0" hangingPunct="1"/>
              <a:t>3/17/2011</a:t>
            </a:fld>
            <a:endParaRPr lang="en-US" sz="1400" dirty="0">
              <a:solidFill>
                <a:srgbClr val="FFFFFF"/>
              </a:solidFill>
            </a:endParaRPr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 eaLnBrk="1" latinLnBrk="0" hangingPunct="1"/>
            <a:endParaRPr kumimoji="0" lang="en-US" dirty="0">
              <a:solidFill>
                <a:srgbClr val="FFFFFF"/>
              </a:solidFill>
            </a:endParaRPr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 eaLnBrk="1" latinLnBrk="0" hangingPunct="1"/>
            <a:fld id="{2C6B1FF6-39B9-40F5-8B67-33C6354A3D4F}" type="slidenum">
              <a:rPr kumimoji="0" lang="en-US" smtClean="0"/>
              <a:pPr algn="ctr" eaLnBrk="1" latinLnBrk="0" hangingPunct="1"/>
              <a:t>‹#›</a:t>
            </a:fld>
            <a:endParaRPr kumimoji="0" lang="en-US" sz="1600" dirty="0">
              <a:solidFill>
                <a:schemeClr val="accent3">
                  <a:shade val="75000"/>
                </a:schemeClr>
              </a:solidFill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9D21D778-B565-4D7E-94D7-64010A445B68}" type="datetimeFigureOut">
              <a:rPr lang="en-US" smtClean="0"/>
              <a:pPr eaLnBrk="1" latinLnBrk="0" hangingPunct="1"/>
              <a:t>3/17/2011</a:t>
            </a:fld>
            <a:endParaRPr 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1FF6-39B9-40F5-8B67-33C6354A3D4F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9D21D778-B565-4D7E-94D7-64010A445B68}" type="datetimeFigureOut">
              <a:rPr lang="en-US" smtClean="0"/>
              <a:pPr eaLnBrk="1" latinLnBrk="0" hangingPunct="1"/>
              <a:t>3/17/2011</a:t>
            </a:fld>
            <a:endParaRPr 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 eaLnBrk="1" latinLnBrk="0" hangingPunct="1"/>
            <a:fld id="{2C6B1FF6-39B9-40F5-8B67-33C6354A3D4F}" type="slidenum">
              <a:rPr kumimoji="0" lang="en-US" smtClean="0"/>
              <a:pPr algn="ctr" eaLnBrk="1" latinLnBrk="0" hangingPunct="1"/>
              <a:t>‹#›</a:t>
            </a:fld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9D21D778-B565-4D7E-94D7-64010A445B68}" type="datetimeFigureOut">
              <a:rPr lang="en-US" smtClean="0"/>
              <a:pPr eaLnBrk="1" latinLnBrk="0" hangingPunct="1"/>
              <a:t>3/17/2011</a:t>
            </a:fld>
            <a:endParaRPr 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1FF6-39B9-40F5-8B67-33C6354A3D4F}" type="slidenum">
              <a:rPr kumimoji="0" lang="en-US" smtClean="0"/>
              <a:pPr/>
              <a:t>‹#›</a:t>
            </a:fld>
            <a:endParaRPr kumimoji="0"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9D21D778-B565-4D7E-94D7-64010A445B68}" type="datetimeFigureOut">
              <a:rPr lang="en-US" smtClean="0"/>
              <a:pPr eaLnBrk="1" latinLnBrk="0" hangingPunct="1"/>
              <a:t>3/17/2011</a:t>
            </a:fld>
            <a:endParaRPr 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1FF6-39B9-40F5-8B67-33C6354A3D4F}" type="slidenum">
              <a:rPr kumimoji="0" lang="en-US" smtClean="0"/>
              <a:pPr/>
              <a:t>‹#›</a:t>
            </a:fld>
            <a:endParaRPr kumimoji="0" lang="en-US" dirty="0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9D21D778-B565-4D7E-94D7-64010A445B68}" type="datetimeFigureOut">
              <a:rPr lang="en-US" smtClean="0"/>
              <a:pPr eaLnBrk="1" latinLnBrk="0" hangingPunct="1"/>
              <a:t>3/17/2011</a:t>
            </a:fld>
            <a:endParaRPr 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1FF6-39B9-40F5-8B67-33C6354A3D4F}" type="slidenum">
              <a:rPr kumimoji="0" lang="en-US" smtClean="0"/>
              <a:pPr/>
              <a:t>‹#›</a:t>
            </a:fld>
            <a:endParaRPr kumimoji="0" lang="en-US" dirty="0">
              <a:solidFill>
                <a:schemeClr val="accent3">
                  <a:shade val="75000"/>
                </a:schemeClr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9D21D778-B565-4D7E-94D7-64010A445B68}" type="datetimeFigureOut">
              <a:rPr lang="en-US" smtClean="0"/>
              <a:pPr eaLnBrk="1" latinLnBrk="0" hangingPunct="1"/>
              <a:t>3/17/2011</a:t>
            </a:fld>
            <a:endParaRPr lang="en-US" dirty="0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1FF6-39B9-40F5-8B67-33C6354A3D4F}" type="slidenum">
              <a:rPr kumimoji="0" lang="en-US" smtClean="0"/>
              <a:pPr/>
              <a:t>‹#›</a:t>
            </a:fld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r" eaLnBrk="1" latinLnBrk="0" hangingPunct="1"/>
            <a:fld id="{9D21D778-B565-4D7E-94D7-64010A445B68}" type="datetimeFigureOut">
              <a:rPr lang="en-US" smtClean="0"/>
              <a:pPr algn="r" eaLnBrk="1" latinLnBrk="0" hangingPunct="1"/>
              <a:t>3/17/2011</a:t>
            </a:fld>
            <a:endParaRPr lang="en-US" sz="1400" dirty="0">
              <a:solidFill>
                <a:srgbClr val="FFFFFF"/>
              </a:solidFill>
            </a:endParaRPr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l" eaLnBrk="1" latinLnBrk="0" hangingPunct="1"/>
            <a:endParaRPr kumimoji="0" lang="en-US" dirty="0">
              <a:solidFill>
                <a:srgbClr val="FFFFFF"/>
              </a:solidFill>
            </a:endParaRPr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ctr" eaLnBrk="1" latinLnBrk="0" hangingPunct="1"/>
            <a:fld id="{2C6B1FF6-39B9-40F5-8B67-33C6354A3D4F}" type="slidenum">
              <a:rPr kumimoji="0" lang="en-US" smtClean="0"/>
              <a:pPr algn="ctr" eaLnBrk="1" latinLnBrk="0" hangingPunct="1"/>
              <a:t>‹#›</a:t>
            </a:fld>
            <a:endParaRPr kumimoji="0" lang="en-US" sz="1600" dirty="0">
              <a:solidFill>
                <a:schemeClr val="accent3">
                  <a:shade val="75000"/>
                </a:schemeClr>
              </a:solidFill>
            </a:endParaRPr>
          </a:p>
        </p:txBody>
      </p:sp>
      <p:pic>
        <p:nvPicPr>
          <p:cNvPr id="8" name="圖片 7" descr="背景26.jpg"/>
          <p:cNvPicPr>
            <a:picLocks noChangeAspect="1"/>
          </p:cNvPicPr>
          <p:nvPr userDrawn="1"/>
        </p:nvPicPr>
        <p:blipFill>
          <a:blip r:embed="rId1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  <p:sldLayoutId id="2147483862" r:id="rId10"/>
    <p:sldLayoutId id="214748386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副標題 1"/>
          <p:cNvSpPr>
            <a:spLocks noGrp="1"/>
          </p:cNvSpPr>
          <p:nvPr>
            <p:ph type="subTitle" idx="1"/>
          </p:nvPr>
        </p:nvSpPr>
        <p:spPr>
          <a:xfrm>
            <a:off x="4572000" y="3861048"/>
            <a:ext cx="3096344" cy="648072"/>
          </a:xfrm>
        </p:spPr>
        <p:txBody>
          <a:bodyPr>
            <a:noAutofit/>
          </a:bodyPr>
          <a:lstStyle/>
          <a:p>
            <a:pPr algn="ctr"/>
            <a:r>
              <a:rPr lang="zh-TW" altLang="en-US" sz="2800" b="0" dirty="0" smtClean="0">
                <a:solidFill>
                  <a:srgbClr val="0066FF"/>
                </a:solidFill>
                <a:latin typeface="文鼎圓體B" pitchFamily="34" charset="-120"/>
                <a:ea typeface="文鼎圓體B" pitchFamily="34" charset="-120"/>
              </a:rPr>
              <a:t>報告人</a:t>
            </a:r>
            <a:r>
              <a:rPr lang="en-US" altLang="zh-TW" sz="2800" b="0" dirty="0" smtClean="0">
                <a:solidFill>
                  <a:srgbClr val="0066FF"/>
                </a:solidFill>
                <a:latin typeface="文鼎圓體B" pitchFamily="34" charset="-120"/>
                <a:ea typeface="文鼎圓體B" pitchFamily="34" charset="-120"/>
              </a:rPr>
              <a:t>:</a:t>
            </a:r>
            <a:r>
              <a:rPr lang="zh-TW" altLang="en-US" sz="2800" b="0" dirty="0" smtClean="0">
                <a:solidFill>
                  <a:srgbClr val="0066FF"/>
                </a:solidFill>
                <a:latin typeface="文鼎圓體B" pitchFamily="34" charset="-120"/>
                <a:ea typeface="文鼎圓體B" pitchFamily="34" charset="-120"/>
              </a:rPr>
              <a:t>王小宇</a:t>
            </a:r>
            <a:endParaRPr lang="en-US" altLang="zh-TW" sz="2800" b="0" dirty="0" smtClean="0">
              <a:solidFill>
                <a:srgbClr val="0066FF"/>
              </a:solidFill>
              <a:latin typeface="文鼎圓體B" pitchFamily="34" charset="-120"/>
              <a:ea typeface="文鼎圓體B" pitchFamily="34" charset="-120"/>
            </a:endParaRPr>
          </a:p>
        </p:txBody>
      </p:sp>
      <p:sp>
        <p:nvSpPr>
          <p:cNvPr id="7" name="文字方塊 6"/>
          <p:cNvSpPr txBox="1"/>
          <p:nvPr/>
        </p:nvSpPr>
        <p:spPr>
          <a:xfrm>
            <a:off x="5580112" y="692696"/>
            <a:ext cx="315387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2800" b="1" cap="all" dirty="0" smtClean="0">
                <a:ln w="9000" cmpd="sng">
                  <a:noFill/>
                  <a:prstDash val="solid"/>
                </a:ln>
                <a:solidFill>
                  <a:srgbClr val="0000FF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PowerPoint  2010</a:t>
            </a:r>
            <a:endParaRPr lang="zh-TW" altLang="en-US" sz="2800" b="1" cap="all" dirty="0">
              <a:ln w="9000" cmpd="sng">
                <a:noFill/>
                <a:prstDash val="solid"/>
              </a:ln>
              <a:solidFill>
                <a:srgbClr val="0000FF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9" name="矩形 8"/>
          <p:cNvSpPr/>
          <p:nvPr/>
        </p:nvSpPr>
        <p:spPr>
          <a:xfrm>
            <a:off x="143508" y="825431"/>
            <a:ext cx="8856984" cy="203132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en-US" altLang="zh-TW" sz="5400" b="1" dirty="0" smtClean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chemeClr val="accent6">
                  <a:lumMod val="75000"/>
                </a:schemeClr>
              </a:solidFill>
              <a:effectLst>
                <a:outerShdw blurRad="50800" algn="tl" rotWithShape="0">
                  <a:srgbClr val="000000"/>
                </a:outerShdw>
              </a:effectLst>
              <a:latin typeface="華康新綜藝體" pitchFamily="49" charset="-120"/>
              <a:ea typeface="華康新綜藝體" pitchFamily="49" charset="-120"/>
            </a:endParaRPr>
          </a:p>
          <a:p>
            <a:pPr algn="ctr"/>
            <a:r>
              <a:rPr lang="zh-TW" altLang="en-US" sz="72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華康新綜藝體" pitchFamily="49" charset="-120"/>
                <a:ea typeface="華康新綜藝體" pitchFamily="49" charset="-120"/>
              </a:rPr>
              <a:t>如何上台做好簡報</a:t>
            </a:r>
            <a:endParaRPr lang="zh-TW" altLang="en-US" sz="72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50800" algn="tl" rotWithShape="0">
                  <a:srgbClr val="000000"/>
                </a:outerShdw>
              </a:effectLst>
              <a:latin typeface="華康新綜藝體" pitchFamily="49" charset="-120"/>
              <a:ea typeface="華康新綜藝體" pitchFamily="49" charset="-120"/>
            </a:endParaRPr>
          </a:p>
        </p:txBody>
      </p:sp>
      <p:pic>
        <p:nvPicPr>
          <p:cNvPr id="10" name="圖片 9" descr="列車0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491880" y="5589240"/>
            <a:ext cx="4104456" cy="103743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grpSp>
        <p:nvGrpSpPr>
          <p:cNvPr id="24" name="群組 23"/>
          <p:cNvGrpSpPr/>
          <p:nvPr/>
        </p:nvGrpSpPr>
        <p:grpSpPr>
          <a:xfrm>
            <a:off x="1259632" y="3051979"/>
            <a:ext cx="2870736" cy="2662227"/>
            <a:chOff x="4355976" y="2924944"/>
            <a:chExt cx="2870736" cy="2662227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pic>
          <p:nvPicPr>
            <p:cNvPr id="22" name="圖片 21" descr="布幕-b.pn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499992" y="2924944"/>
              <a:ext cx="2726720" cy="2088232"/>
            </a:xfrm>
            <a:prstGeom prst="rect">
              <a:avLst/>
            </a:prstGeom>
          </p:spPr>
        </p:pic>
        <p:pic>
          <p:nvPicPr>
            <p:cNvPr id="23" name="圖片 22" descr="投影機_-b.png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 flipH="1">
              <a:off x="4355976" y="3009446"/>
              <a:ext cx="2592288" cy="257772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="" xmlns:p14="http://schemas.microsoft.com/office/powerpoint/2010/main" val="29191523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50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剪去並圓角化單一角落矩形 14"/>
          <p:cNvSpPr/>
          <p:nvPr/>
        </p:nvSpPr>
        <p:spPr>
          <a:xfrm>
            <a:off x="2627784" y="836712"/>
            <a:ext cx="5616624" cy="936104"/>
          </a:xfrm>
          <a:prstGeom prst="snipRoundRect">
            <a:avLst/>
          </a:prstGeom>
          <a:solidFill>
            <a:srgbClr val="FFFF99"/>
          </a:solidFill>
          <a:ln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2800" dirty="0" smtClean="0">
                <a:solidFill>
                  <a:srgbClr val="00B0F0"/>
                </a:solidFill>
                <a:effectLst/>
                <a:latin typeface="華康中圓體" pitchFamily="49" charset="-120"/>
                <a:ea typeface="華康中圓體" pitchFamily="49" charset="-120"/>
              </a:rPr>
              <a:t>     </a:t>
            </a:r>
            <a:r>
              <a:rPr lang="zh-TW" altLang="en-US" sz="3000" b="1" dirty="0" smtClean="0">
                <a:solidFill>
                  <a:srgbClr val="0066FF"/>
                </a:solidFill>
                <a:effectLst/>
                <a:latin typeface="華康中圓體" pitchFamily="49" charset="-120"/>
                <a:ea typeface="華康中圓體" pitchFamily="49" charset="-120"/>
              </a:rPr>
              <a:t>主題要正確、清楚、明瞭</a:t>
            </a:r>
            <a:endParaRPr lang="zh-TW" altLang="en-US" sz="3000" b="1" dirty="0">
              <a:solidFill>
                <a:srgbClr val="0066FF"/>
              </a:solidFill>
              <a:effectLst/>
              <a:latin typeface="華康中圓體" pitchFamily="49" charset="-120"/>
              <a:ea typeface="華康中圓體" pitchFamily="49" charset="-120"/>
            </a:endParaRPr>
          </a:p>
        </p:txBody>
      </p:sp>
      <p:sp>
        <p:nvSpPr>
          <p:cNvPr id="9" name="五邊形 8"/>
          <p:cNvSpPr/>
          <p:nvPr/>
        </p:nvSpPr>
        <p:spPr>
          <a:xfrm>
            <a:off x="683568" y="692696"/>
            <a:ext cx="2808312" cy="1193304"/>
          </a:xfrm>
          <a:prstGeom prst="homePlate">
            <a:avLst/>
          </a:prstGeom>
          <a:ln/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4000" dirty="0" smtClean="0">
                <a:solidFill>
                  <a:schemeClr val="tx1"/>
                </a:solidFill>
                <a:latin typeface="華康中圓體" pitchFamily="49" charset="-120"/>
                <a:ea typeface="華康中圓體" pitchFamily="49" charset="-120"/>
              </a:rPr>
              <a:t>簡報主題</a:t>
            </a:r>
            <a:endParaRPr lang="zh-TW" altLang="en-US" sz="4000" dirty="0">
              <a:solidFill>
                <a:schemeClr val="tx1"/>
              </a:solidFill>
              <a:latin typeface="華康中圓體" pitchFamily="49" charset="-120"/>
              <a:ea typeface="華康中圓體" pitchFamily="49" charset="-120"/>
            </a:endParaRPr>
          </a:p>
        </p:txBody>
      </p:sp>
      <p:sp>
        <p:nvSpPr>
          <p:cNvPr id="16" name="文字方塊 15"/>
          <p:cNvSpPr txBox="1"/>
          <p:nvPr/>
        </p:nvSpPr>
        <p:spPr>
          <a:xfrm>
            <a:off x="1979712" y="1960265"/>
            <a:ext cx="64807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華康娃娃體" pitchFamily="49" charset="-120"/>
                <a:ea typeface="華康娃娃體" pitchFamily="49" charset="-120"/>
              </a:rPr>
              <a:t>要先清楚被簡報的對象與需求，以切合的主題、</a:t>
            </a:r>
            <a:endParaRPr lang="zh-TW" altLang="en-US" sz="2400" dirty="0">
              <a:solidFill>
                <a:schemeClr val="tx1">
                  <a:lumMod val="75000"/>
                  <a:lumOff val="25000"/>
                </a:schemeClr>
              </a:solidFill>
              <a:latin typeface="華康娃娃體" pitchFamily="49" charset="-120"/>
              <a:ea typeface="華康娃娃體" pitchFamily="49" charset="-120"/>
            </a:endParaRPr>
          </a:p>
        </p:txBody>
      </p:sp>
      <p:sp>
        <p:nvSpPr>
          <p:cNvPr id="17" name="文字方塊 16"/>
          <p:cNvSpPr txBox="1"/>
          <p:nvPr/>
        </p:nvSpPr>
        <p:spPr>
          <a:xfrm>
            <a:off x="1979712" y="2362696"/>
            <a:ext cx="48965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華康娃娃體" pitchFamily="49" charset="-120"/>
                <a:ea typeface="華康娃娃體" pitchFamily="49" charset="-120"/>
              </a:rPr>
              <a:t>容易理解的文字來設計簡報。</a:t>
            </a:r>
            <a:endParaRPr lang="zh-TW" altLang="en-US" sz="2400" dirty="0">
              <a:solidFill>
                <a:schemeClr val="tx1">
                  <a:lumMod val="75000"/>
                  <a:lumOff val="25000"/>
                </a:schemeClr>
              </a:solidFill>
              <a:latin typeface="華康娃娃體" pitchFamily="49" charset="-120"/>
              <a:ea typeface="華康娃娃體" pitchFamily="49" charset="-120"/>
            </a:endParaRPr>
          </a:p>
        </p:txBody>
      </p:sp>
      <p:sp>
        <p:nvSpPr>
          <p:cNvPr id="20" name="文字方塊 19"/>
          <p:cNvSpPr txBox="1"/>
          <p:nvPr/>
        </p:nvSpPr>
        <p:spPr>
          <a:xfrm>
            <a:off x="2217156" y="4388002"/>
            <a:ext cx="66033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華康娃娃體" pitchFamily="49" charset="-120"/>
                <a:ea typeface="華康娃娃體" pitchFamily="49" charset="-120"/>
              </a:rPr>
              <a:t>簡要的內容並配置適當圖示，來吸引觀眾注意</a:t>
            </a:r>
            <a:r>
              <a:rPr lang="zh-TW" alt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華康娃娃體" pitchFamily="49" charset="-120"/>
                <a:ea typeface="華康娃娃體" pitchFamily="49" charset="-120"/>
              </a:rPr>
              <a:t>，</a:t>
            </a:r>
            <a:endParaRPr lang="zh-TW" altLang="en-US" sz="2000" dirty="0">
              <a:solidFill>
                <a:schemeClr val="tx1">
                  <a:lumMod val="75000"/>
                  <a:lumOff val="25000"/>
                </a:schemeClr>
              </a:solidFill>
              <a:latin typeface="華康娃娃體" pitchFamily="49" charset="-120"/>
              <a:ea typeface="華康娃娃體" pitchFamily="49" charset="-120"/>
            </a:endParaRPr>
          </a:p>
        </p:txBody>
      </p:sp>
      <p:sp>
        <p:nvSpPr>
          <p:cNvPr id="21" name="文字方塊 20"/>
          <p:cNvSpPr txBox="1"/>
          <p:nvPr/>
        </p:nvSpPr>
        <p:spPr>
          <a:xfrm>
            <a:off x="2217156" y="4767535"/>
            <a:ext cx="48965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華康娃娃體" pitchFamily="49" charset="-120"/>
                <a:ea typeface="華康娃娃體" pitchFamily="49" charset="-120"/>
              </a:rPr>
              <a:t>讓</a:t>
            </a:r>
            <a:r>
              <a:rPr lang="en-US" altLang="zh-TW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華康娃娃體" pitchFamily="49" charset="-120"/>
                <a:ea typeface="華康娃娃體" pitchFamily="49" charset="-120"/>
              </a:rPr>
              <a:t>『</a:t>
            </a:r>
            <a:r>
              <a:rPr lang="zh-TW" alt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華康娃娃體" pitchFamily="49" charset="-120"/>
                <a:ea typeface="華康娃娃體" pitchFamily="49" charset="-120"/>
              </a:rPr>
              <a:t>簡報者</a:t>
            </a:r>
            <a:r>
              <a:rPr lang="en-US" altLang="zh-TW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華康娃娃體" pitchFamily="49" charset="-120"/>
                <a:ea typeface="華康娃娃體" pitchFamily="49" charset="-120"/>
              </a:rPr>
              <a:t>』</a:t>
            </a:r>
            <a:r>
              <a:rPr lang="zh-TW" alt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華康娃娃體" pitchFamily="49" charset="-120"/>
                <a:ea typeface="華康娃娃體" pitchFamily="49" charset="-120"/>
              </a:rPr>
              <a:t>能容易的強調重點。</a:t>
            </a:r>
            <a:endParaRPr lang="zh-TW" altLang="en-US" sz="2400" dirty="0">
              <a:solidFill>
                <a:schemeClr val="tx1">
                  <a:lumMod val="75000"/>
                  <a:lumOff val="25000"/>
                </a:schemeClr>
              </a:solidFill>
              <a:latin typeface="華康娃娃體" pitchFamily="49" charset="-120"/>
              <a:ea typeface="華康娃娃體" pitchFamily="49" charset="-120"/>
            </a:endParaRPr>
          </a:p>
        </p:txBody>
      </p:sp>
      <p:pic>
        <p:nvPicPr>
          <p:cNvPr id="12" name="圖片 11" descr="太陽03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3528" y="4599989"/>
            <a:ext cx="1944216" cy="2031271"/>
          </a:xfrm>
          <a:prstGeom prst="rect">
            <a:avLst/>
          </a:prstGeom>
        </p:spPr>
      </p:pic>
      <p:sp>
        <p:nvSpPr>
          <p:cNvPr id="18" name="剪去並圓角化單一角落矩形 17"/>
          <p:cNvSpPr/>
          <p:nvPr/>
        </p:nvSpPr>
        <p:spPr>
          <a:xfrm>
            <a:off x="2915816" y="3284984"/>
            <a:ext cx="5616624" cy="936104"/>
          </a:xfrm>
          <a:prstGeom prst="snipRoundRect">
            <a:avLst/>
          </a:prstGeom>
          <a:solidFill>
            <a:srgbClr val="FFFF99"/>
          </a:solidFill>
          <a:ln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TW" altLang="en-US" sz="3000" b="1" dirty="0" smtClean="0">
                <a:solidFill>
                  <a:srgbClr val="0066FF"/>
                </a:solidFill>
                <a:latin typeface="華康中圓體" pitchFamily="49" charset="-120"/>
                <a:ea typeface="華康中圓體" pitchFamily="49" charset="-120"/>
              </a:rPr>
              <a:t>     內容</a:t>
            </a:r>
            <a:r>
              <a:rPr lang="zh-TW" altLang="en-US" sz="3000" b="1" dirty="0" smtClean="0">
                <a:solidFill>
                  <a:srgbClr val="0066FF"/>
                </a:solidFill>
                <a:latin typeface="華康中圓體" pitchFamily="49" charset="-120"/>
                <a:ea typeface="華康中圓體" pitchFamily="49" charset="-120"/>
              </a:rPr>
              <a:t>要生動、有趣、</a:t>
            </a:r>
            <a:r>
              <a:rPr lang="zh-TW" altLang="en-US" sz="3000" b="1" dirty="0" smtClean="0">
                <a:solidFill>
                  <a:srgbClr val="0066FF"/>
                </a:solidFill>
                <a:latin typeface="華康中圓體" pitchFamily="49" charset="-120"/>
                <a:ea typeface="華康中圓體" pitchFamily="49" charset="-120"/>
              </a:rPr>
              <a:t>簡要</a:t>
            </a:r>
            <a:endParaRPr lang="zh-TW" altLang="en-US" sz="3000" b="1" dirty="0">
              <a:solidFill>
                <a:srgbClr val="0066FF"/>
              </a:solidFill>
              <a:effectLst/>
              <a:latin typeface="華康中圓體" pitchFamily="49" charset="-120"/>
              <a:ea typeface="華康中圓體" pitchFamily="49" charset="-120"/>
            </a:endParaRPr>
          </a:p>
        </p:txBody>
      </p:sp>
      <p:sp>
        <p:nvSpPr>
          <p:cNvPr id="22" name="五邊形 21"/>
          <p:cNvSpPr/>
          <p:nvPr/>
        </p:nvSpPr>
        <p:spPr>
          <a:xfrm>
            <a:off x="971600" y="3140968"/>
            <a:ext cx="2808312" cy="1193304"/>
          </a:xfrm>
          <a:prstGeom prst="homePlate">
            <a:avLst/>
          </a:prstGeom>
          <a:ln/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4000" dirty="0" smtClean="0">
                <a:solidFill>
                  <a:schemeClr val="tx1"/>
                </a:solidFill>
                <a:latin typeface="華康中圓體" pitchFamily="49" charset="-120"/>
                <a:ea typeface="華康中圓體" pitchFamily="49" charset="-120"/>
              </a:rPr>
              <a:t>簡報製作</a:t>
            </a:r>
            <a:endParaRPr lang="zh-TW" altLang="en-US" sz="4000" dirty="0">
              <a:solidFill>
                <a:schemeClr val="tx1"/>
              </a:solidFill>
              <a:latin typeface="華康中圓體" pitchFamily="49" charset="-120"/>
              <a:ea typeface="華康中圓體" pitchFamily="49" charset="-12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  <p:bldP spid="20" grpId="0"/>
      <p:bldP spid="2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文字方塊 15"/>
          <p:cNvSpPr txBox="1"/>
          <p:nvPr/>
        </p:nvSpPr>
        <p:spPr>
          <a:xfrm>
            <a:off x="1872208" y="1979548"/>
            <a:ext cx="64442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華康娃娃體" pitchFamily="49" charset="-120"/>
                <a:ea typeface="華康娃娃體" pitchFamily="49" charset="-120"/>
              </a:rPr>
              <a:t>上台做簡報的穿著要力求整潔，衣服不宜過緊，</a:t>
            </a:r>
            <a:endParaRPr lang="zh-TW" altLang="en-US" sz="2400" dirty="0">
              <a:solidFill>
                <a:schemeClr val="tx1">
                  <a:lumMod val="75000"/>
                  <a:lumOff val="25000"/>
                </a:schemeClr>
              </a:solidFill>
              <a:latin typeface="華康娃娃體" pitchFamily="49" charset="-120"/>
              <a:ea typeface="華康娃娃體" pitchFamily="49" charset="-120"/>
            </a:endParaRPr>
          </a:p>
        </p:txBody>
      </p:sp>
      <p:sp>
        <p:nvSpPr>
          <p:cNvPr id="17" name="文字方塊 16"/>
          <p:cNvSpPr txBox="1"/>
          <p:nvPr/>
        </p:nvSpPr>
        <p:spPr>
          <a:xfrm>
            <a:off x="1872208" y="2324730"/>
            <a:ext cx="48965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華康娃娃體" pitchFamily="49" charset="-120"/>
                <a:ea typeface="華康娃娃體" pitchFamily="49" charset="-120"/>
              </a:rPr>
              <a:t>讓自己能輕鬆面對觀眾。</a:t>
            </a:r>
            <a:endParaRPr lang="zh-TW" altLang="en-US" sz="2400" dirty="0">
              <a:solidFill>
                <a:schemeClr val="tx1">
                  <a:lumMod val="75000"/>
                  <a:lumOff val="25000"/>
                </a:schemeClr>
              </a:solidFill>
              <a:latin typeface="華康娃娃體" pitchFamily="49" charset="-120"/>
              <a:ea typeface="華康娃娃體" pitchFamily="49" charset="-120"/>
            </a:endParaRPr>
          </a:p>
        </p:txBody>
      </p:sp>
      <p:sp>
        <p:nvSpPr>
          <p:cNvPr id="20" name="文字方塊 19"/>
          <p:cNvSpPr txBox="1"/>
          <p:nvPr/>
        </p:nvSpPr>
        <p:spPr>
          <a:xfrm>
            <a:off x="2051720" y="4319560"/>
            <a:ext cx="650419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華康娃娃體" pitchFamily="49" charset="-120"/>
                <a:ea typeface="華康娃娃體" pitchFamily="49" charset="-120"/>
              </a:rPr>
              <a:t>放鬆心情讓講話聲音放大，速度別太快或太慢，</a:t>
            </a:r>
            <a:endParaRPr lang="zh-TW" altLang="en-US" sz="2400" dirty="0">
              <a:solidFill>
                <a:schemeClr val="tx1">
                  <a:lumMod val="75000"/>
                  <a:lumOff val="25000"/>
                </a:schemeClr>
              </a:solidFill>
              <a:latin typeface="華康娃娃體" pitchFamily="49" charset="-120"/>
              <a:ea typeface="華康娃娃體" pitchFamily="49" charset="-120"/>
            </a:endParaRPr>
          </a:p>
        </p:txBody>
      </p:sp>
      <p:sp>
        <p:nvSpPr>
          <p:cNvPr id="21" name="文字方塊 20"/>
          <p:cNvSpPr txBox="1"/>
          <p:nvPr/>
        </p:nvSpPr>
        <p:spPr>
          <a:xfrm>
            <a:off x="2051720" y="4674267"/>
            <a:ext cx="48965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華康娃娃體" pitchFamily="49" charset="-120"/>
                <a:ea typeface="華康娃娃體" pitchFamily="49" charset="-120"/>
              </a:rPr>
              <a:t>說明內容簡短扼要，口齒要清晰。</a:t>
            </a:r>
            <a:endParaRPr lang="zh-TW" altLang="en-US" sz="2400" dirty="0">
              <a:solidFill>
                <a:schemeClr val="tx1">
                  <a:lumMod val="75000"/>
                  <a:lumOff val="25000"/>
                </a:schemeClr>
              </a:solidFill>
              <a:latin typeface="華康娃娃體" pitchFamily="49" charset="-120"/>
              <a:ea typeface="華康娃娃體" pitchFamily="49" charset="-120"/>
            </a:endParaRPr>
          </a:p>
        </p:txBody>
      </p:sp>
      <p:pic>
        <p:nvPicPr>
          <p:cNvPr id="25" name="圖片 24" descr="衣服-男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20452580">
            <a:off x="363711" y="4728397"/>
            <a:ext cx="1941482" cy="189114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5" name="圖片 14" descr="衣服-女2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20312550">
            <a:off x="1975931" y="5130198"/>
            <a:ext cx="1661023" cy="147511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8" name="剪去並圓角化單一角落矩形 17"/>
          <p:cNvSpPr/>
          <p:nvPr/>
        </p:nvSpPr>
        <p:spPr>
          <a:xfrm>
            <a:off x="2627784" y="867544"/>
            <a:ext cx="5616624" cy="936104"/>
          </a:xfrm>
          <a:prstGeom prst="snipRoundRect">
            <a:avLst/>
          </a:prstGeom>
          <a:solidFill>
            <a:srgbClr val="FFFF99"/>
          </a:solidFill>
          <a:ln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TW" altLang="en-US" sz="2800" b="1" dirty="0" smtClean="0">
                <a:solidFill>
                  <a:srgbClr val="0066FF"/>
                </a:solidFill>
                <a:latin typeface="華康中圓體" pitchFamily="49" charset="-120"/>
                <a:ea typeface="華康中圓體" pitchFamily="49" charset="-120"/>
              </a:rPr>
              <a:t>     </a:t>
            </a:r>
            <a:r>
              <a:rPr lang="zh-TW" altLang="en-US" sz="3000" b="1" dirty="0" smtClean="0">
                <a:solidFill>
                  <a:srgbClr val="0066FF"/>
                </a:solidFill>
                <a:latin typeface="華康中圓體" pitchFamily="49" charset="-120"/>
                <a:ea typeface="華康中圓體" pitchFamily="49" charset="-120"/>
              </a:rPr>
              <a:t>穿著</a:t>
            </a:r>
            <a:r>
              <a:rPr lang="zh-TW" altLang="en-US" sz="3000" b="1" dirty="0" smtClean="0">
                <a:solidFill>
                  <a:srgbClr val="0066FF"/>
                </a:solidFill>
                <a:latin typeface="華康中圓體" pitchFamily="49" charset="-120"/>
                <a:ea typeface="華康中圓體" pitchFamily="49" charset="-120"/>
              </a:rPr>
              <a:t>要合宜、整齊、清潔</a:t>
            </a:r>
            <a:endParaRPr lang="zh-TW" altLang="en-US" sz="3000" b="1" dirty="0">
              <a:solidFill>
                <a:srgbClr val="0066FF"/>
              </a:solidFill>
              <a:effectLst/>
              <a:latin typeface="華康中圓體" pitchFamily="49" charset="-120"/>
              <a:ea typeface="華康中圓體" pitchFamily="49" charset="-120"/>
            </a:endParaRPr>
          </a:p>
        </p:txBody>
      </p:sp>
      <p:sp>
        <p:nvSpPr>
          <p:cNvPr id="22" name="五邊形 21"/>
          <p:cNvSpPr/>
          <p:nvPr/>
        </p:nvSpPr>
        <p:spPr>
          <a:xfrm>
            <a:off x="683568" y="723528"/>
            <a:ext cx="2808312" cy="1193304"/>
          </a:xfrm>
          <a:prstGeom prst="homePlate">
            <a:avLst/>
          </a:prstGeom>
          <a:ln/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4000" dirty="0" smtClean="0">
                <a:solidFill>
                  <a:schemeClr val="tx1"/>
                </a:solidFill>
                <a:latin typeface="華康中圓體" pitchFamily="49" charset="-120"/>
                <a:ea typeface="華康中圓體" pitchFamily="49" charset="-120"/>
              </a:rPr>
              <a:t>服裝儀容</a:t>
            </a:r>
            <a:endParaRPr lang="zh-TW" altLang="en-US" sz="4000" dirty="0">
              <a:solidFill>
                <a:schemeClr val="tx1"/>
              </a:solidFill>
              <a:latin typeface="華康中圓體" pitchFamily="49" charset="-120"/>
              <a:ea typeface="華康中圓體" pitchFamily="49" charset="-120"/>
            </a:endParaRPr>
          </a:p>
        </p:txBody>
      </p:sp>
      <p:sp>
        <p:nvSpPr>
          <p:cNvPr id="23" name="剪去並圓角化單一角落矩形 22"/>
          <p:cNvSpPr/>
          <p:nvPr/>
        </p:nvSpPr>
        <p:spPr>
          <a:xfrm>
            <a:off x="2808471" y="3212976"/>
            <a:ext cx="5616624" cy="936104"/>
          </a:xfrm>
          <a:prstGeom prst="snipRoundRect">
            <a:avLst/>
          </a:prstGeom>
          <a:solidFill>
            <a:srgbClr val="FFFF99"/>
          </a:solidFill>
          <a:ln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TW" altLang="en-US" sz="2800" b="1" dirty="0" smtClean="0">
                <a:solidFill>
                  <a:srgbClr val="0066FF"/>
                </a:solidFill>
                <a:latin typeface="華康中圓體" pitchFamily="49" charset="-120"/>
                <a:ea typeface="華康中圓體" pitchFamily="49" charset="-120"/>
              </a:rPr>
              <a:t>     </a:t>
            </a:r>
            <a:r>
              <a:rPr lang="zh-TW" altLang="en-US" sz="3000" b="1" dirty="0" smtClean="0">
                <a:solidFill>
                  <a:srgbClr val="0066FF"/>
                </a:solidFill>
                <a:latin typeface="華康中圓體" pitchFamily="49" charset="-120"/>
                <a:ea typeface="華康中圓體" pitchFamily="49" charset="-120"/>
              </a:rPr>
              <a:t>心情</a:t>
            </a:r>
            <a:r>
              <a:rPr lang="zh-TW" altLang="en-US" sz="3000" b="1" dirty="0" smtClean="0">
                <a:solidFill>
                  <a:srgbClr val="0066FF"/>
                </a:solidFill>
                <a:latin typeface="華康中圓體" pitchFamily="49" charset="-120"/>
                <a:ea typeface="華康中圓體" pitchFamily="49" charset="-120"/>
              </a:rPr>
              <a:t>要輕鬆、自然、</a:t>
            </a:r>
            <a:r>
              <a:rPr lang="zh-TW" altLang="en-US" sz="3000" b="1" dirty="0" smtClean="0">
                <a:solidFill>
                  <a:srgbClr val="0066FF"/>
                </a:solidFill>
                <a:latin typeface="華康中圓體" pitchFamily="49" charset="-120"/>
                <a:ea typeface="華康中圓體" pitchFamily="49" charset="-120"/>
              </a:rPr>
              <a:t>大方</a:t>
            </a:r>
            <a:endParaRPr lang="zh-TW" altLang="en-US" sz="3000" b="1" dirty="0">
              <a:solidFill>
                <a:srgbClr val="0066FF"/>
              </a:solidFill>
              <a:effectLst/>
              <a:latin typeface="華康中圓體" pitchFamily="49" charset="-120"/>
              <a:ea typeface="華康中圓體" pitchFamily="49" charset="-120"/>
            </a:endParaRPr>
          </a:p>
        </p:txBody>
      </p:sp>
      <p:sp>
        <p:nvSpPr>
          <p:cNvPr id="24" name="五邊形 23"/>
          <p:cNvSpPr/>
          <p:nvPr/>
        </p:nvSpPr>
        <p:spPr>
          <a:xfrm>
            <a:off x="864255" y="3068960"/>
            <a:ext cx="2808312" cy="1193304"/>
          </a:xfrm>
          <a:prstGeom prst="homePlate">
            <a:avLst/>
          </a:prstGeom>
          <a:ln/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4000" dirty="0" smtClean="0">
                <a:solidFill>
                  <a:schemeClr val="tx1"/>
                </a:solidFill>
                <a:latin typeface="華康中圓體" pitchFamily="49" charset="-120"/>
                <a:ea typeface="華康中圓體" pitchFamily="49" charset="-120"/>
              </a:rPr>
              <a:t>簡報儀態</a:t>
            </a:r>
            <a:endParaRPr lang="zh-TW" altLang="en-US" sz="4000" dirty="0">
              <a:solidFill>
                <a:schemeClr val="tx1"/>
              </a:solidFill>
              <a:latin typeface="華康中圓體" pitchFamily="49" charset="-120"/>
              <a:ea typeface="華康中圓體" pitchFamily="49" charset="-12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8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1"/>
      <p:bldP spid="17" grpId="1"/>
      <p:bldP spid="20" grpId="0"/>
      <p:bldP spid="2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文字方塊 15"/>
          <p:cNvSpPr txBox="1"/>
          <p:nvPr/>
        </p:nvSpPr>
        <p:spPr>
          <a:xfrm>
            <a:off x="1619672" y="2173151"/>
            <a:ext cx="68358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華康娃娃體" pitchFamily="49" charset="-120"/>
                <a:ea typeface="華康娃娃體" pitchFamily="49" charset="-120"/>
              </a:rPr>
              <a:t>簡報內容要反覆練習與排演，簡報時使用的設備，</a:t>
            </a:r>
            <a:endParaRPr lang="zh-TW" altLang="en-US" sz="2400" dirty="0">
              <a:solidFill>
                <a:schemeClr val="tx1">
                  <a:lumMod val="75000"/>
                  <a:lumOff val="25000"/>
                </a:schemeClr>
              </a:solidFill>
              <a:latin typeface="華康娃娃體" pitchFamily="49" charset="-120"/>
              <a:ea typeface="華康娃娃體" pitchFamily="49" charset="-120"/>
            </a:endParaRPr>
          </a:p>
        </p:txBody>
      </p:sp>
      <p:sp>
        <p:nvSpPr>
          <p:cNvPr id="17" name="文字方塊 16"/>
          <p:cNvSpPr txBox="1"/>
          <p:nvPr/>
        </p:nvSpPr>
        <p:spPr>
          <a:xfrm>
            <a:off x="1619672" y="2535287"/>
            <a:ext cx="48965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華康娃娃體" pitchFamily="49" charset="-120"/>
                <a:ea typeface="華康娃娃體" pitchFamily="49" charset="-120"/>
              </a:rPr>
              <a:t>也要詳加了解操作方法。</a:t>
            </a:r>
            <a:endParaRPr lang="zh-TW" altLang="en-US" sz="2400" dirty="0">
              <a:solidFill>
                <a:schemeClr val="tx1">
                  <a:lumMod val="75000"/>
                  <a:lumOff val="25000"/>
                </a:schemeClr>
              </a:solidFill>
              <a:latin typeface="華康娃娃體" pitchFamily="49" charset="-120"/>
              <a:ea typeface="華康娃娃體" pitchFamily="49" charset="-12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3980681" y="4221088"/>
            <a:ext cx="3600400" cy="646331"/>
          </a:xfrm>
          <a:prstGeom prst="rect">
            <a:avLst/>
          </a:prstGeom>
        </p:spPr>
        <p:txBody>
          <a:bodyPr wrap="square">
            <a:spAutoFit/>
            <a:scene3d>
              <a:camera prst="perspectiveAbove"/>
              <a:lightRig rig="threePt" dir="t"/>
            </a:scene3d>
          </a:bodyPr>
          <a:lstStyle/>
          <a:p>
            <a:pPr algn="ctr"/>
            <a:r>
              <a:rPr lang="zh-TW" altLang="en-US" sz="3600" dirty="0" smtClean="0">
                <a:ln w="18415" cmpd="sng">
                  <a:noFill/>
                  <a:prstDash val="solid"/>
                </a:ln>
                <a:solidFill>
                  <a:srgbClr val="D60093"/>
                </a:solidFill>
                <a:effectLst>
                  <a:glow rad="101600">
                    <a:srgbClr val="FFFFCC"/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華康中圓體" pitchFamily="49" charset="-120"/>
                <a:ea typeface="華康中圓體" pitchFamily="49" charset="-120"/>
              </a:rPr>
              <a:t>學習勤練效果好</a:t>
            </a:r>
            <a:endParaRPr lang="zh-TW" altLang="en-US" sz="3600" dirty="0">
              <a:ln w="18415" cmpd="sng">
                <a:noFill/>
                <a:prstDash val="solid"/>
              </a:ln>
              <a:solidFill>
                <a:srgbClr val="D60093"/>
              </a:solidFill>
              <a:effectLst>
                <a:glow rad="101600">
                  <a:srgbClr val="FFFFCC"/>
                </a:glow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華康中圓體" pitchFamily="49" charset="-120"/>
              <a:ea typeface="華康中圓體" pitchFamily="49" charset="-120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915816" y="3477123"/>
            <a:ext cx="3600400" cy="646331"/>
          </a:xfrm>
          <a:prstGeom prst="rect">
            <a:avLst/>
          </a:prstGeom>
        </p:spPr>
        <p:txBody>
          <a:bodyPr wrap="square">
            <a:spAutoFit/>
            <a:scene3d>
              <a:camera prst="perspectiveAbove"/>
              <a:lightRig rig="threePt" dir="t"/>
            </a:scene3d>
          </a:bodyPr>
          <a:lstStyle/>
          <a:p>
            <a:pPr algn="ctr"/>
            <a:r>
              <a:rPr lang="zh-TW" altLang="en-US" sz="3600" dirty="0" smtClean="0">
                <a:ln w="18415" cmpd="sng">
                  <a:noFill/>
                  <a:prstDash val="solid"/>
                </a:ln>
                <a:solidFill>
                  <a:srgbClr val="D60093"/>
                </a:solidFill>
                <a:effectLst>
                  <a:glow rad="101600">
                    <a:srgbClr val="FFFFCC"/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華康中圓體" pitchFamily="49" charset="-120"/>
                <a:ea typeface="華康中圓體" pitchFamily="49" charset="-120"/>
              </a:rPr>
              <a:t>大家都來做簡報</a:t>
            </a:r>
            <a:endParaRPr lang="zh-TW" altLang="en-US" sz="3600" dirty="0">
              <a:ln w="18415" cmpd="sng">
                <a:noFill/>
                <a:prstDash val="solid"/>
              </a:ln>
              <a:solidFill>
                <a:srgbClr val="D60093"/>
              </a:solidFill>
              <a:effectLst>
                <a:glow rad="101600">
                  <a:srgbClr val="FFFFCC"/>
                </a:glow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華康中圓體" pitchFamily="49" charset="-120"/>
              <a:ea typeface="華康中圓體" pitchFamily="49" charset="-120"/>
            </a:endParaRPr>
          </a:p>
        </p:txBody>
      </p:sp>
      <p:pic>
        <p:nvPicPr>
          <p:cNvPr id="9" name="圖片 8" descr="老師A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flipH="1">
            <a:off x="899592" y="3356992"/>
            <a:ext cx="2016223" cy="3416925"/>
          </a:xfrm>
          <a:prstGeom prst="rect">
            <a:avLst/>
          </a:prstGeom>
        </p:spPr>
      </p:pic>
      <p:sp>
        <p:nvSpPr>
          <p:cNvPr id="10" name="剪去並圓角化單一角落矩形 9"/>
          <p:cNvSpPr/>
          <p:nvPr/>
        </p:nvSpPr>
        <p:spPr>
          <a:xfrm>
            <a:off x="2627784" y="1015851"/>
            <a:ext cx="5616624" cy="936104"/>
          </a:xfrm>
          <a:prstGeom prst="snipRoundRect">
            <a:avLst/>
          </a:prstGeom>
          <a:solidFill>
            <a:srgbClr val="FFFF99"/>
          </a:solidFill>
          <a:ln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TW" altLang="en-US" sz="2800" b="1" dirty="0" smtClean="0">
                <a:solidFill>
                  <a:srgbClr val="0066FF"/>
                </a:solidFill>
                <a:latin typeface="華康中圓體" pitchFamily="49" charset="-120"/>
                <a:ea typeface="華康中圓體" pitchFamily="49" charset="-120"/>
              </a:rPr>
              <a:t>     </a:t>
            </a:r>
            <a:r>
              <a:rPr lang="zh-TW" altLang="en-US" sz="3000" b="1" dirty="0" smtClean="0">
                <a:solidFill>
                  <a:srgbClr val="0066FF"/>
                </a:solidFill>
                <a:latin typeface="華康中圓體" pitchFamily="49" charset="-120"/>
                <a:ea typeface="華康中圓體" pitchFamily="49" charset="-120"/>
              </a:rPr>
              <a:t>內容</a:t>
            </a:r>
            <a:r>
              <a:rPr lang="zh-TW" altLang="en-US" sz="3000" b="1" dirty="0" smtClean="0">
                <a:solidFill>
                  <a:srgbClr val="0066FF"/>
                </a:solidFill>
                <a:latin typeface="華康中圓體" pitchFamily="49" charset="-120"/>
                <a:ea typeface="華康中圓體" pitchFamily="49" charset="-120"/>
              </a:rPr>
              <a:t>有條理、工具要熟悉</a:t>
            </a:r>
            <a:endParaRPr lang="zh-TW" altLang="en-US" sz="3000" b="1" dirty="0">
              <a:solidFill>
                <a:srgbClr val="0066FF"/>
              </a:solidFill>
              <a:effectLst/>
              <a:latin typeface="華康中圓體" pitchFamily="49" charset="-120"/>
              <a:ea typeface="華康中圓體" pitchFamily="49" charset="-120"/>
            </a:endParaRPr>
          </a:p>
        </p:txBody>
      </p:sp>
      <p:sp>
        <p:nvSpPr>
          <p:cNvPr id="13" name="五邊形 12"/>
          <p:cNvSpPr/>
          <p:nvPr/>
        </p:nvSpPr>
        <p:spPr>
          <a:xfrm>
            <a:off x="683568" y="871835"/>
            <a:ext cx="2808312" cy="1193304"/>
          </a:xfrm>
          <a:prstGeom prst="homePlate">
            <a:avLst/>
          </a:prstGeom>
          <a:ln/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4000" dirty="0" smtClean="0">
                <a:solidFill>
                  <a:schemeClr val="tx1"/>
                </a:solidFill>
                <a:latin typeface="華康中圓體" pitchFamily="49" charset="-120"/>
                <a:ea typeface="華康中圓體" pitchFamily="49" charset="-120"/>
              </a:rPr>
              <a:t>簡報技巧</a:t>
            </a:r>
            <a:endParaRPr lang="zh-TW" altLang="en-US" sz="4000" dirty="0">
              <a:solidFill>
                <a:schemeClr val="tx1"/>
              </a:solidFill>
              <a:latin typeface="華康中圓體" pitchFamily="49" charset="-120"/>
              <a:ea typeface="華康中圓體" pitchFamily="49" charset="-12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8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1"/>
      <p:bldP spid="17" grpId="1"/>
      <p:bldP spid="11" grpId="0"/>
      <p:bldP spid="12" grpId="0"/>
    </p:bldLst>
  </p:timing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466</TotalTime>
  <Words>181</Words>
  <Application>Microsoft Office PowerPoint</Application>
  <PresentationFormat>如螢幕大小 (4:3)</PresentationFormat>
  <Paragraphs>26</Paragraphs>
  <Slides>4</Slides>
  <Notes>0</Notes>
  <HiddenSlides>0</HiddenSlides>
  <MMClips>0</MMClips>
  <ScaleCrop>false</ScaleCrop>
  <HeadingPairs>
    <vt:vector size="4" baseType="variant">
      <vt:variant>
        <vt:lpstr>佈景主題</vt:lpstr>
      </vt:variant>
      <vt:variant>
        <vt:i4>1</vt:i4>
      </vt:variant>
      <vt:variant>
        <vt:lpstr>投影片標題</vt:lpstr>
      </vt:variant>
      <vt:variant>
        <vt:i4>4</vt:i4>
      </vt:variant>
    </vt:vector>
  </HeadingPairs>
  <TitlesOfParts>
    <vt:vector size="5" baseType="lpstr">
      <vt:lpstr>Office 佈景主題</vt:lpstr>
      <vt:lpstr>投影片 1</vt:lpstr>
      <vt:lpstr>投影片 2</vt:lpstr>
      <vt:lpstr>投影片 3</vt:lpstr>
      <vt:lpstr>投影片 4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神奇的簡報王國</dc:title>
  <dc:creator>Winiori</dc:creator>
  <cp:lastModifiedBy>Judy</cp:lastModifiedBy>
  <cp:revision>105</cp:revision>
  <dcterms:created xsi:type="dcterms:W3CDTF">2011-03-14T01:02:30Z</dcterms:created>
  <dcterms:modified xsi:type="dcterms:W3CDTF">2011-03-17T12:35:30Z</dcterms:modified>
</cp:coreProperties>
</file>